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327" r:id="rId2"/>
    <p:sldId id="257" r:id="rId3"/>
    <p:sldId id="349" r:id="rId4"/>
    <p:sldId id="318" r:id="rId5"/>
    <p:sldId id="260" r:id="rId6"/>
    <p:sldId id="261" r:id="rId7"/>
    <p:sldId id="369" r:id="rId8"/>
    <p:sldId id="371" r:id="rId9"/>
    <p:sldId id="368" r:id="rId10"/>
    <p:sldId id="265" r:id="rId11"/>
    <p:sldId id="266" r:id="rId12"/>
    <p:sldId id="267" r:id="rId13"/>
    <p:sldId id="268" r:id="rId14"/>
    <p:sldId id="269" r:id="rId15"/>
    <p:sldId id="317" r:id="rId16"/>
    <p:sldId id="372" r:id="rId17"/>
    <p:sldId id="37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20" r:id="rId36"/>
    <p:sldId id="315" r:id="rId37"/>
    <p:sldId id="321" r:id="rId38"/>
    <p:sldId id="289" r:id="rId39"/>
    <p:sldId id="290" r:id="rId40"/>
    <p:sldId id="319" r:id="rId41"/>
    <p:sldId id="323" r:id="rId42"/>
    <p:sldId id="324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25" r:id="rId67"/>
    <p:sldId id="326" r:id="rId68"/>
    <p:sldId id="322" r:id="rId6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/>
    <p:restoredTop sz="94178"/>
  </p:normalViewPr>
  <p:slideViewPr>
    <p:cSldViewPr snapToGrid="0" snapToObjects="1">
      <p:cViewPr varScale="1">
        <p:scale>
          <a:sx n="136" d="100"/>
          <a:sy n="136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haveibeenpwned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s://asecuritysite.com/webcrypto/crypt_has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securitysite.com/hash2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asecuritysite.com/hash/sal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lenattac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/>
              <a:t>Unit 3: Hashing</a:t>
            </a:r>
            <a:br>
              <a:rPr lang="en-US"/>
            </a:br>
            <a:br>
              <a:rPr lang="en-US"/>
            </a:br>
            <a:r>
              <a:rPr lang="en-US" sz="1727" b="0"/>
              <a:t>Hashing Types.</a:t>
            </a:r>
            <a:br>
              <a:rPr lang="en-US" sz="1727" b="0"/>
            </a:br>
            <a:r>
              <a:rPr lang="en-US" sz="1727" b="0"/>
              <a:t>Hashing Methods.</a:t>
            </a:r>
            <a:br>
              <a:rPr lang="en-US" sz="1727" b="0"/>
            </a:br>
            <a:r>
              <a:rPr lang="en-US" sz="1727" b="0"/>
              <a:t>Salting.</a:t>
            </a:r>
            <a:br>
              <a:rPr lang="en-US" sz="1727" b="0"/>
            </a:br>
            <a:r>
              <a:rPr lang="en-US" sz="1727" b="0"/>
              <a:t>Collisions.</a:t>
            </a:r>
            <a:br>
              <a:rPr lang="en-US" sz="1727" b="0"/>
            </a:br>
            <a:r>
              <a:rPr lang="en-US" sz="1727" b="0"/>
              <a:t>LM and NTLM Hashes (Windows).</a:t>
            </a:r>
            <a:br>
              <a:rPr lang="en-US" sz="1727" b="0"/>
            </a:br>
            <a:r>
              <a:rPr lang="en-US" sz="1727" b="0"/>
              <a:t>Hash Benchmarks.</a:t>
            </a:r>
            <a:br>
              <a:rPr lang="en-US" sz="1727" b="0"/>
            </a:br>
            <a:r>
              <a:rPr lang="en-US" sz="1727" b="0"/>
              <a:t>Message Authentication Codes (MACs).</a:t>
            </a:r>
            <a:br>
              <a:rPr lang="en-US" sz="1727" b="0"/>
            </a:br>
            <a:r>
              <a:rPr lang="en-US" sz="1600" b="0"/>
              <a:t>Key Derivation Function (KDF)</a:t>
            </a:r>
            <a:br>
              <a:rPr lang="en-US" sz="1727" b="0"/>
            </a:br>
            <a:r>
              <a:rPr lang="en-US" sz="1727" b="0"/>
              <a:t>OTP/HOTP.</a:t>
            </a:r>
            <a:br>
              <a:rPr lang="en-US" sz="1727" b="0"/>
            </a:br>
            <a:r>
              <a:rPr lang="en-US" sz="1727" b="0"/>
              <a:t>Hashcat</a:t>
            </a:r>
            <a:r>
              <a:rPr lang="en-US" sz="1727"/>
              <a:t> (for practical work)</a:t>
            </a:r>
            <a:br>
              <a:rPr lang="en-US" sz="1727" b="0"/>
            </a:br>
            <a:br>
              <a:rPr lang="en-US" sz="1727" b="0"/>
            </a:br>
            <a:r>
              <a:rPr lang="en-US" sz="2592">
                <a:solidFill>
                  <a:srgbClr val="000000"/>
                </a:solidFill>
              </a:rPr>
              <a:t>Prof Bill Buchanan OBE</a:t>
            </a:r>
            <a:br>
              <a:rPr lang="en-US" sz="2592">
                <a:solidFill>
                  <a:srgbClr val="000000"/>
                </a:solidFill>
              </a:rPr>
            </a:br>
            <a:r>
              <a:rPr lang="en-US" sz="1800"/>
              <a:t>https://asecuritysite.com/hash</a:t>
            </a:r>
            <a:br>
              <a:rPr lang="en-US" sz="1727" b="0"/>
            </a:br>
            <a:endParaRPr lang="en-US"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F25EA6-6C9E-FDE6-08FC-AA9B7B58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5"/>
            <a:ext cx="5752500" cy="5715000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5678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717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endParaRPr lang="en-US" sz="1350" dirty="0"/>
          </a:p>
          <a:p>
            <a:r>
              <a:rPr lang="en-US" sz="1350" dirty="0">
                <a:hlinkClick r:id="rId4"/>
              </a:rPr>
              <a:t>https://asecuritysite.com/webcrypto/crypt_hash</a:t>
            </a:r>
            <a:r>
              <a:rPr lang="en-US" sz="1350" dirty="0"/>
              <a:t> 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00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15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4811</Words>
  <Application>Microsoft Macintosh PowerPoint</Application>
  <PresentationFormat>On-screen Show (16:10)</PresentationFormat>
  <Paragraphs>801</Paragraphs>
  <Slides>68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AmazonEmber</vt:lpstr>
      <vt:lpstr>Arial</vt:lpstr>
      <vt:lpstr>Calibri</vt:lpstr>
      <vt:lpstr>NVIDIA-NALA</vt:lpstr>
      <vt:lpstr>Office Theme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26</cp:revision>
  <dcterms:modified xsi:type="dcterms:W3CDTF">2025-02-10T08:51:36Z</dcterms:modified>
</cp:coreProperties>
</file>